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4000" kern="1200">
        <a:solidFill>
          <a:schemeClr val="bg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4000" kern="1200">
        <a:solidFill>
          <a:schemeClr val="bg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4000" kern="1200">
        <a:solidFill>
          <a:schemeClr val="bg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4000" kern="1200">
        <a:solidFill>
          <a:schemeClr val="bg1"/>
        </a:solidFill>
        <a:latin typeface="Arial Black" panose="020B0A04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A02EE"/>
    <a:srgbClr val="EDED03"/>
    <a:srgbClr val="FEFFF7"/>
    <a:srgbClr val="D6BAAE"/>
    <a:srgbClr val="A0695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ocuments\My Webs\soniacoleman\PowerPoint Templates\Templates6\Black Frame\blackframe_titlefra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371600"/>
            <a:ext cx="68770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00200" y="1219200"/>
            <a:ext cx="6096000" cy="18796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C59F46E2-9AE1-4CDA-9836-1FBB63614D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57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98C7B-6531-4809-8F15-F3B57D984E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86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92141-4D65-4F53-A592-383FD689D8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44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D7767-EFD8-48E4-8118-6436D7604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25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42CF8-BAC6-499D-820E-E13F17152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08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F94FB-1627-4AC0-832A-31506689EA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91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5B79B-CB0C-4FAC-A617-5D6DB2F10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58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50A32-3B67-496C-99AF-5CDAB7EECE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08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70CF0-8A63-4084-852C-F0453C55AB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87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3D7FF-4226-4ACD-B769-288D8400BF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3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F7BFC8-E75A-40D1-BE90-49F79B85E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18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E9C794"/>
                </a:solidFill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E9C794"/>
                </a:solidFill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E9C794"/>
                </a:solidFill>
                <a:latin typeface="Times New Roman" panose="02020603050405020304" pitchFamily="18" charset="0"/>
              </a:defRPr>
            </a:lvl1pPr>
          </a:lstStyle>
          <a:p>
            <a:fld id="{0186495F-8231-4F6D-A505-86E61038082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1511" name="FormatShape" descr="\\Catalpa\standdsk\Mirrors\Ofc97Adm\Clipart\Photos\SPORTS\SKIING.JP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 r:embed="rId14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E9C794"/>
              </a:solidFill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9C794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9C794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9C794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9C794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9C794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9C794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9C794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9C794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9C794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E9C794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E9C794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E9C794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E9C794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9C794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9C794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9C794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9C794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9C794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5275" y="1600200"/>
            <a:ext cx="6096000" cy="1270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Multiples</a:t>
            </a:r>
            <a:endParaRPr lang="en-US" dirty="0" smtClean="0">
              <a:ea typeface="+mj-ea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Objective:  Today we will review what multiples are.</a:t>
            </a: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Multiples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multiple is formed by </a:t>
            </a:r>
            <a:r>
              <a:rPr lang="en-US" altLang="en-US" b="1" u="sng" dirty="0" smtClean="0"/>
              <a:t>multiplying</a:t>
            </a:r>
            <a:r>
              <a:rPr lang="en-US" altLang="en-US" dirty="0" smtClean="0"/>
              <a:t> a given number by the </a:t>
            </a:r>
            <a:r>
              <a:rPr lang="en-US" altLang="en-US" b="1" u="sng" dirty="0" smtClean="0"/>
              <a:t>counting</a:t>
            </a:r>
            <a:r>
              <a:rPr lang="en-US" altLang="en-US" dirty="0" smtClean="0"/>
              <a:t> numbers.</a:t>
            </a:r>
          </a:p>
          <a:p>
            <a:pPr eaLnBrk="1" hangingPunct="1"/>
            <a:r>
              <a:rPr lang="en-US" altLang="en-US" dirty="0" smtClean="0"/>
              <a:t>The counting numbers are </a:t>
            </a:r>
            <a:r>
              <a:rPr lang="en-US" altLang="en-US" b="1" u="sng" dirty="0" smtClean="0"/>
              <a:t>1, 2, 3, 4, 5, 6, etc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dirty="0" smtClean="0"/>
              <a:t>When you </a:t>
            </a:r>
            <a:r>
              <a:rPr lang="en-US" smtClean="0"/>
              <a:t>identify multiples, </a:t>
            </a:r>
            <a:r>
              <a:rPr lang="en-US" dirty="0" smtClean="0"/>
              <a:t>the numbers are </a:t>
            </a:r>
            <a:r>
              <a:rPr lang="en-US" b="1" u="sng" dirty="0" smtClean="0"/>
              <a:t>larger</a:t>
            </a:r>
            <a:r>
              <a:rPr lang="en-US" dirty="0" smtClean="0"/>
              <a:t> than the </a:t>
            </a:r>
            <a:r>
              <a:rPr lang="en-US" b="1" u="sng" dirty="0" smtClean="0"/>
              <a:t>original number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91" y="533400"/>
            <a:ext cx="8991600" cy="10668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I Do: </a:t>
            </a:r>
            <a:r>
              <a:rPr lang="en-US" altLang="en-US" u="sng" dirty="0" smtClean="0"/>
              <a:t>List the </a:t>
            </a:r>
            <a:r>
              <a:rPr lang="en-US" altLang="en-US" u="sng" dirty="0" smtClean="0"/>
              <a:t>first six multiples </a:t>
            </a:r>
            <a:r>
              <a:rPr lang="en-US" altLang="en-US" u="sng" dirty="0" smtClean="0"/>
              <a:t>of 4:</a:t>
            </a:r>
            <a:endParaRPr lang="en-US" alt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2667000" cy="3581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4 x 1 = 4</a:t>
            </a:r>
          </a:p>
          <a:p>
            <a:pPr eaLnBrk="1" hangingPunct="1"/>
            <a:r>
              <a:rPr lang="en-US" altLang="en-US" dirty="0" smtClean="0"/>
              <a:t>4 x 2 = 8</a:t>
            </a:r>
          </a:p>
          <a:p>
            <a:pPr eaLnBrk="1" hangingPunct="1"/>
            <a:r>
              <a:rPr lang="en-US" altLang="en-US" dirty="0" smtClean="0"/>
              <a:t>4 x 3 = 12</a:t>
            </a:r>
          </a:p>
          <a:p>
            <a:pPr eaLnBrk="1" hangingPunct="1"/>
            <a:r>
              <a:rPr lang="en-US" altLang="en-US" dirty="0" smtClean="0"/>
              <a:t>4 x 4 = 16</a:t>
            </a:r>
          </a:p>
          <a:p>
            <a:pPr eaLnBrk="1" hangingPunct="1"/>
            <a:r>
              <a:rPr lang="en-US" altLang="en-US" dirty="0" smtClean="0"/>
              <a:t>4 x 5 = 20</a:t>
            </a:r>
          </a:p>
          <a:p>
            <a:pPr eaLnBrk="1" hangingPunct="1"/>
            <a:r>
              <a:rPr lang="en-US" altLang="en-US" dirty="0" smtClean="0"/>
              <a:t>4 x 6 = 24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219200" y="60960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FF99"/>
                </a:solidFill>
                <a:latin typeface="Times New Roman" charset="0"/>
                <a:ea typeface="ＭＳ Ｐゴシック" charset="0"/>
              </a:rPr>
              <a:t>Counting Numbers</a:t>
            </a:r>
            <a:endParaRPr lang="en-US" sz="140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1905000" y="5562600"/>
            <a:ext cx="0" cy="533400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 Black" charset="0"/>
              <a:ea typeface="ＭＳ Ｐゴシック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038600" y="2133600"/>
            <a:ext cx="320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FF99"/>
                </a:solidFill>
                <a:latin typeface="Times New Roman" charset="0"/>
                <a:ea typeface="ＭＳ Ｐゴシック" charset="0"/>
              </a:rPr>
              <a:t>So, the multiples of 4 are 4, 8, 12, 16, 20, 24, 28, etc.</a:t>
            </a:r>
            <a:endParaRPr lang="en-US" sz="2400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6" grpId="0" autoUpdateAnimBg="0"/>
      <p:bldP spid="2355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Do:  What </a:t>
            </a:r>
            <a:r>
              <a:rPr lang="en-US" altLang="en-US" dirty="0" smtClean="0"/>
              <a:t>are the first five multiples of 13?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352800" y="2590800"/>
            <a:ext cx="5562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dirty="0">
                <a:solidFill>
                  <a:srgbClr val="FEFFF7"/>
                </a:solidFill>
                <a:latin typeface="Times New Roman" charset="0"/>
                <a:ea typeface="ＭＳ Ｐゴシック" charset="0"/>
              </a:rPr>
              <a:t>13, 26, 39, 52, 65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26670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E9C794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E9C794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E9C794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E9C794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C794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C794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C794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C794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C794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altLang="en-US" kern="0" dirty="0" smtClean="0"/>
              <a:t>13 x 1 = 13</a:t>
            </a:r>
          </a:p>
          <a:p>
            <a:pPr eaLnBrk="1" hangingPunct="1"/>
            <a:r>
              <a:rPr lang="en-US" altLang="en-US" kern="0" dirty="0" smtClean="0"/>
              <a:t>13 x 2 = 26</a:t>
            </a:r>
          </a:p>
          <a:p>
            <a:pPr eaLnBrk="1" hangingPunct="1"/>
            <a:r>
              <a:rPr lang="en-US" altLang="en-US" kern="0" dirty="0" smtClean="0"/>
              <a:t>13 x 3 = 39</a:t>
            </a:r>
          </a:p>
          <a:p>
            <a:pPr eaLnBrk="1" hangingPunct="1"/>
            <a:r>
              <a:rPr lang="en-US" altLang="en-US" kern="0" dirty="0" smtClean="0"/>
              <a:t>13 x 4 = 52</a:t>
            </a:r>
          </a:p>
          <a:p>
            <a:pPr eaLnBrk="1" hangingPunct="1"/>
            <a:r>
              <a:rPr lang="en-US" altLang="en-US" kern="0" dirty="0" smtClean="0"/>
              <a:t>13 x 5 = 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You Do:  Find </a:t>
            </a:r>
            <a:r>
              <a:rPr lang="en-US" altLang="en-US" dirty="0" smtClean="0"/>
              <a:t>the Missing Multiples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20000" cy="47244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6, 12, 18, ____, ____</a:t>
            </a:r>
            <a:endParaRPr lang="en-US" altLang="en-US" dirty="0" smtClean="0"/>
          </a:p>
          <a:p>
            <a:pPr eaLnBrk="1" hangingPunct="1"/>
            <a:endParaRPr lang="en-US" altLang="en-US" sz="4000" dirty="0" smtClean="0"/>
          </a:p>
          <a:p>
            <a:pPr eaLnBrk="1" hangingPunct="1"/>
            <a:r>
              <a:rPr lang="en-US" altLang="en-US" sz="4000" dirty="0" smtClean="0"/>
              <a:t>___, 6, 9, 12, ____, ____, 21</a:t>
            </a:r>
          </a:p>
          <a:p>
            <a:pPr eaLnBrk="1" hangingPunct="1"/>
            <a:endParaRPr lang="en-US" altLang="en-US" sz="4000" dirty="0" smtClean="0"/>
          </a:p>
          <a:p>
            <a:pPr eaLnBrk="1" hangingPunct="1"/>
            <a:r>
              <a:rPr lang="en-US" altLang="en-US" sz="4000" dirty="0" smtClean="0"/>
              <a:t>___, 24, 36, 48, 60, ____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560618" y="1524000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 Black" charset="0"/>
                <a:ea typeface="ＭＳ Ｐゴシック" charset="0"/>
              </a:rPr>
              <a:t>24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953000" y="15240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 Black" charset="0"/>
                <a:ea typeface="ＭＳ Ｐゴシック" charset="0"/>
              </a:rPr>
              <a:t>30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371600" y="2941637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 Black" charset="0"/>
                <a:ea typeface="ＭＳ Ｐゴシック" charset="0"/>
              </a:rPr>
              <a:t>3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457700" y="2982191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 Black" charset="0"/>
                <a:ea typeface="ＭＳ Ｐゴシック" charset="0"/>
              </a:rPr>
              <a:t>15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791200" y="2962852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 Black" charset="0"/>
                <a:ea typeface="ＭＳ Ｐゴシック" charset="0"/>
              </a:rPr>
              <a:t>18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143000" y="4359274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 Black" charset="0"/>
                <a:ea typeface="ＭＳ Ｐゴシック" charset="0"/>
              </a:rPr>
              <a:t>12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825836" y="4401704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 Black" charset="0"/>
                <a:ea typeface="ＭＳ Ｐゴシック" charset="0"/>
              </a:rPr>
              <a:t>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  <p:bldP spid="25606" grpId="0" autoUpdateAnimBg="0"/>
      <p:bldP spid="25607" grpId="0" autoUpdateAnimBg="0"/>
      <p:bldP spid="25608" grpId="0" autoUpdateAnimBg="0"/>
      <p:bldP spid="25609" grpId="0" autoUpdateAnimBg="0"/>
      <p:bldP spid="25610" grpId="0" autoUpdateAnimBg="0"/>
      <p:bldP spid="256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270164" y="685800"/>
            <a:ext cx="88392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Classwork Time* </a:t>
            </a:r>
            <a:br>
              <a:rPr lang="en-US" altLang="en-US" dirty="0" smtClean="0"/>
            </a:br>
            <a:endParaRPr lang="en-US" altLang="en-US" sz="4000" dirty="0" smtClean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45673"/>
            <a:ext cx="8763000" cy="293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5049923"/>
            <a:ext cx="84235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400" kern="0" dirty="0">
                <a:solidFill>
                  <a:srgbClr val="E9C794"/>
                </a:solidFill>
                <a:latin typeface="Arial"/>
                <a:cs typeface="+mj-cs"/>
              </a:rPr>
              <a:t>*</a:t>
            </a:r>
            <a:r>
              <a:rPr lang="en-US" altLang="en-US" kern="0" dirty="0">
                <a:solidFill>
                  <a:srgbClr val="E9C794"/>
                </a:solidFill>
                <a:latin typeface="Arial"/>
                <a:cs typeface="+mj-cs"/>
              </a:rPr>
              <a:t>Remember, any unfinished classwork is 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 Frame">
  <a:themeElements>
    <a:clrScheme name="Black Fram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Black Fra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 Black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 Black" charset="0"/>
            <a:ea typeface="ＭＳ Ｐゴシック" charset="0"/>
          </a:defRPr>
        </a:defPPr>
      </a:lstStyle>
    </a:lnDef>
  </a:objectDefaults>
  <a:extraClrSchemeLst>
    <a:extraClrScheme>
      <a:clrScheme name="Black Fram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Fram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Fra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Fram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Fram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Office\Templates\SC-Templates\Black Frame.pot</Template>
  <TotalTime>192</TotalTime>
  <Words>223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Black</vt:lpstr>
      <vt:lpstr>MS PGothic</vt:lpstr>
      <vt:lpstr>Arial</vt:lpstr>
      <vt:lpstr>Calibri</vt:lpstr>
      <vt:lpstr>Times New Roman</vt:lpstr>
      <vt:lpstr>Black Frame</vt:lpstr>
      <vt:lpstr>Multiples</vt:lpstr>
      <vt:lpstr>Multiples</vt:lpstr>
      <vt:lpstr>I Do: List the first six multiples of 4:</vt:lpstr>
      <vt:lpstr>We Do:  What are the first five multiples of 13?</vt:lpstr>
      <vt:lpstr>You Do:  Find the Missing Multiples</vt:lpstr>
      <vt:lpstr>Classwork Time* 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Multiples and Factors</dc:title>
  <dc:creator>Administrator</dc:creator>
  <cp:lastModifiedBy>Fletcher, Jennifer V.</cp:lastModifiedBy>
  <cp:revision>30</cp:revision>
  <dcterms:created xsi:type="dcterms:W3CDTF">2004-10-22T02:04:17Z</dcterms:created>
  <dcterms:modified xsi:type="dcterms:W3CDTF">2018-09-30T21:15:48Z</dcterms:modified>
</cp:coreProperties>
</file>